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2"/>
  </p:notesMasterIdLst>
  <p:sldIdLst>
    <p:sldId id="257" r:id="rId4"/>
    <p:sldId id="258" r:id="rId5"/>
    <p:sldId id="260" r:id="rId6"/>
    <p:sldId id="261" r:id="rId7"/>
    <p:sldId id="263" r:id="rId8"/>
    <p:sldId id="264" r:id="rId9"/>
    <p:sldId id="265" r:id="rId10"/>
    <p:sldId id="262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2069"/>
    <p:restoredTop sz="94714"/>
  </p:normalViewPr>
  <p:slideViewPr>
    <p:cSldViewPr snapToGrid="0">
      <p:cViewPr varScale="1">
        <p:scale>
          <a:sx n="202" d="100"/>
          <a:sy n="202" d="100"/>
        </p:scale>
        <p:origin x="936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8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00206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6938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0849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20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3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warbyparker.com/quiz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-US" sz="5600" b="0" i="0" u="none" strike="noStrike" cap="none" dirty="0" err="1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</a:t>
            </a:r>
            <a:r>
              <a:rPr lang="en-US" sz="5600" b="0" i="0" u="none" strike="noStrike" cap="none" dirty="0" smtClean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Parker	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Chelsie Petras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October 20, 2018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56225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28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Table </a:t>
            </a:r>
            <a:r>
              <a:rPr lang="en" sz="28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of Contents</a:t>
            </a:r>
            <a:endParaRPr sz="28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223777" y="1037493"/>
            <a:ext cx="8061300" cy="186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b="0" i="0" u="none" strike="noStrike" cap="none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Quiz Funnel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b="0" i="0" u="none" strike="noStrike" cap="none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Home Try-On Funnel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 smtClean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Actionable Insights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Quiz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311698" y="1130225"/>
            <a:ext cx="8520599" cy="187276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/>
              <a:t>To help users find their perfect frame, </a:t>
            </a:r>
            <a:r>
              <a:rPr lang="en-US" sz="1200" dirty="0" err="1"/>
              <a:t>Warby</a:t>
            </a:r>
            <a:r>
              <a:rPr lang="en-US" sz="1200" dirty="0"/>
              <a:t> Parker has a </a:t>
            </a:r>
            <a:r>
              <a:rPr lang="en-US" sz="1200" dirty="0">
                <a:hlinkClick r:id="rId3"/>
              </a:rPr>
              <a:t>Style Quiz</a:t>
            </a:r>
            <a:r>
              <a:rPr lang="en-US" sz="1200" dirty="0"/>
              <a:t> that has the following questions: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dirty="0"/>
              <a:t>"What are you looking for?"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dirty="0"/>
              <a:t>"What's your fit?"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dirty="0"/>
              <a:t>"Which shapes do you like?"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dirty="0"/>
              <a:t>"Which colors do you like?"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dirty="0"/>
              <a:t>"When was your last eye exam</a:t>
            </a:r>
            <a:r>
              <a:rPr lang="en-US" sz="1200" dirty="0" smtClean="0"/>
              <a:t>?”</a:t>
            </a:r>
          </a:p>
          <a:p>
            <a:pPr marL="171450" indent="-171450">
              <a:buFont typeface="Arial" charset="0"/>
              <a:buChar char="•"/>
            </a:pPr>
            <a:endParaRPr lang="en-US" sz="1200" dirty="0"/>
          </a:p>
          <a:p>
            <a:r>
              <a:rPr lang="en-US" sz="1200" dirty="0"/>
              <a:t>The users' responses are stored in a table called survey</a:t>
            </a:r>
            <a:r>
              <a:rPr lang="en-US" sz="1200" dirty="0" smtClean="0"/>
              <a:t>.</a:t>
            </a:r>
            <a:endParaRPr lang="en-US" sz="1200" dirty="0"/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2029779460"/>
              </p:ext>
            </p:extLst>
          </p:nvPr>
        </p:nvGraphicFramePr>
        <p:xfrm>
          <a:off x="311697" y="3130061"/>
          <a:ext cx="8520600" cy="64002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840200"/>
                <a:gridCol w="2840200"/>
                <a:gridCol w="2840200"/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C</a:t>
                      </a:r>
                      <a:r>
                        <a:rPr lang="en" sz="1000" b="1" u="none" strike="noStrike" cap="none" dirty="0" err="1" smtClean="0">
                          <a:solidFill>
                            <a:srgbClr val="FFFFFF"/>
                          </a:solidFill>
                        </a:rPr>
                        <a:t>olumn</a:t>
                      </a: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" sz="1000" b="1" u="none" strike="noStrike" cap="none" dirty="0" smtClean="0">
                          <a:solidFill>
                            <a:srgbClr val="FFFFFF"/>
                          </a:solidFill>
                        </a:rPr>
                        <a:t>1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Column 2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Column 3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Question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err="1" smtClean="0"/>
                        <a:t>User_ID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-US" sz="800" u="none" strike="noStrike" cap="none" dirty="0" smtClean="0"/>
                        <a:t>Response</a:t>
                      </a:r>
                      <a:endParaRPr sz="800" u="none" strike="noStrike" cap="none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6" name="Shape 323"/>
          <p:cNvSpPr txBox="1"/>
          <p:nvPr/>
        </p:nvSpPr>
        <p:spPr>
          <a:xfrm>
            <a:off x="311698" y="3840587"/>
            <a:ext cx="8520600" cy="1107138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Quiz </a:t>
            </a:r>
            <a:r>
              <a:rPr lang="en" sz="900" dirty="0" smtClean="0">
                <a:latin typeface="Courier New"/>
                <a:ea typeface="Courier New"/>
                <a:cs typeface="Courier New"/>
                <a:sym typeface="Courier New"/>
              </a:rPr>
              <a:t>Funnel</a:t>
            </a: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 smtClean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b="0" i="0" u="none" strike="noStrike" cap="none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7140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</a:t>
            </a: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Quiz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Quiz </a:t>
            </a:r>
            <a:r>
              <a:rPr lang="en" sz="900" dirty="0" smtClean="0">
                <a:latin typeface="Courier New"/>
                <a:ea typeface="Courier New"/>
                <a:cs typeface="Courier New"/>
                <a:sym typeface="Courier New"/>
              </a:rPr>
              <a:t>Funnel</a:t>
            </a: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 smtClean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question,	</a:t>
            </a: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900" dirty="0" smtClean="0">
                <a:latin typeface="Courier New"/>
                <a:ea typeface="Courier New"/>
                <a:cs typeface="Courier New"/>
                <a:sym typeface="Courier New"/>
              </a:rPr>
              <a:t>COUNT(DISTINCT </a:t>
            </a:r>
            <a:r>
              <a:rPr lang="en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" sz="900" dirty="0" smtClean="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 smtClean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  <a:endParaRPr lang="en-US" sz="900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" sz="900" dirty="0" smtClean="0">
                <a:latin typeface="Courier New"/>
                <a:ea typeface="Courier New"/>
                <a:cs typeface="Courier New"/>
                <a:sym typeface="Courier New"/>
              </a:rPr>
              <a:t>GROUP </a:t>
            </a: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BY 1;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37482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/>
              <a:t>Users will "give up" at different points in the survey. Let's analyze how many users move from Question 1 to Question 2, etc</a:t>
            </a:r>
            <a:r>
              <a:rPr lang="en-US" sz="1200" dirty="0" smtClean="0"/>
              <a:t>.</a:t>
            </a:r>
          </a:p>
          <a:p>
            <a:endParaRPr lang="en-US" sz="1200" dirty="0"/>
          </a:p>
          <a:p>
            <a:r>
              <a:rPr lang="en-US" sz="1200" dirty="0"/>
              <a:t>Create a quiz funnel using the GROUP BY command</a:t>
            </a:r>
            <a:r>
              <a:rPr lang="en-US" sz="1200" dirty="0" smtClean="0"/>
              <a:t>.</a:t>
            </a:r>
          </a:p>
          <a:p>
            <a:endParaRPr lang="en-US" sz="1200" dirty="0"/>
          </a:p>
          <a:p>
            <a:r>
              <a:rPr lang="en-US" sz="1200" i="1" dirty="0"/>
              <a:t>What is the number of responses for each question?</a:t>
            </a:r>
            <a:endParaRPr lang="en-US" sz="1200" dirty="0"/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646043978"/>
              </p:ext>
            </p:extLst>
          </p:nvPr>
        </p:nvGraphicFramePr>
        <p:xfrm>
          <a:off x="177975" y="2760786"/>
          <a:ext cx="4920900" cy="2186938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3541171"/>
                <a:gridCol w="1379729"/>
              </a:tblGrid>
              <a:tr h="408513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Count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</a:tr>
              <a:tr h="355685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500</a:t>
                      </a:r>
                    </a:p>
                  </a:txBody>
                  <a:tcPr anchor="ctr"/>
                </a:tc>
              </a:tr>
              <a:tr h="355685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475</a:t>
                      </a:r>
                    </a:p>
                  </a:txBody>
                  <a:tcPr anchor="ctr"/>
                </a:tc>
              </a:tr>
              <a:tr h="355685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380</a:t>
                      </a:r>
                    </a:p>
                  </a:txBody>
                  <a:tcPr anchor="ctr"/>
                </a:tc>
              </a:tr>
              <a:tr h="355685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361</a:t>
                      </a:r>
                    </a:p>
                  </a:txBody>
                  <a:tcPr anchor="ctr"/>
                </a:tc>
              </a:tr>
              <a:tr h="355685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270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Quiz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311698" y="1130225"/>
            <a:ext cx="8520599" cy="187276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/>
              <a:t>Using a spreadsheet program like Excel or Google Sheets, calculate the percentage of users who answer each </a:t>
            </a:r>
            <a:r>
              <a:rPr lang="en-US" sz="1200" dirty="0" smtClean="0"/>
              <a:t>question:</a:t>
            </a:r>
          </a:p>
          <a:p>
            <a:endParaRPr lang="en-US" sz="1200" dirty="0"/>
          </a:p>
          <a:p>
            <a:r>
              <a:rPr lang="en-US" sz="1200" i="1" dirty="0"/>
              <a:t>Which question(s) of the quiz have a lower completion rates</a:t>
            </a:r>
            <a:r>
              <a:rPr lang="en-US" sz="1200" i="1" dirty="0" smtClean="0"/>
              <a:t>?</a:t>
            </a:r>
            <a:endParaRPr lang="en-US" sz="1200" i="1" dirty="0"/>
          </a:p>
          <a:p>
            <a:pPr marL="171450" indent="-171450">
              <a:buFont typeface="Arial" charset="0"/>
              <a:buChar char="•"/>
            </a:pPr>
            <a:r>
              <a:rPr lang="en-US" sz="1200" i="1" dirty="0" smtClean="0"/>
              <a:t>Question 5 has the lowest completion rate, followed by questions 4 then 5.</a:t>
            </a:r>
            <a:endParaRPr lang="en-US" sz="1200" dirty="0"/>
          </a:p>
          <a:p>
            <a:endParaRPr lang="en-US" sz="1200" i="1" dirty="0" smtClean="0"/>
          </a:p>
          <a:p>
            <a:r>
              <a:rPr lang="en-US" sz="1200" i="1" dirty="0" smtClean="0"/>
              <a:t>What </a:t>
            </a:r>
            <a:r>
              <a:rPr lang="en-US" sz="1200" i="1" dirty="0"/>
              <a:t>do you think is the reason</a:t>
            </a:r>
            <a:r>
              <a:rPr lang="en-US" sz="1200" i="1" dirty="0" smtClean="0"/>
              <a:t>?</a:t>
            </a:r>
            <a:endParaRPr lang="en-US" sz="1200" b="0" i="0" u="none" strike="noStrike" cap="none" dirty="0" smtClea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charset="0"/>
              <a:buChar char="•"/>
            </a:pPr>
            <a:r>
              <a:rPr lang="en-US" sz="1200" i="1" dirty="0">
                <a:sym typeface="Roboto"/>
              </a:rPr>
              <a:t>It can be </a:t>
            </a:r>
            <a:r>
              <a:rPr lang="en-US" sz="1200" i="1" dirty="0" smtClean="0">
                <a:sym typeface="Roboto"/>
              </a:rPr>
              <a:t>difficult </a:t>
            </a:r>
            <a:r>
              <a:rPr lang="en-US" sz="1200" i="1" dirty="0">
                <a:sym typeface="Roboto"/>
              </a:rPr>
              <a:t>to remember when your last eye exam was because it’s an exact date, where as the other questions are based on your personal preference, which is easier to </a:t>
            </a:r>
            <a:r>
              <a:rPr lang="en-US" sz="1200" i="1" dirty="0" smtClean="0">
                <a:sym typeface="Roboto"/>
              </a:rPr>
              <a:t>answer </a:t>
            </a:r>
            <a:r>
              <a:rPr lang="en-US" sz="1200" i="1" dirty="0">
                <a:sym typeface="Roboto"/>
              </a:rPr>
              <a:t>on the spot.</a:t>
            </a:r>
            <a:endParaRPr sz="1200" i="1" dirty="0"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2144939492"/>
              </p:ext>
            </p:extLst>
          </p:nvPr>
        </p:nvGraphicFramePr>
        <p:xfrm>
          <a:off x="311697" y="3130061"/>
          <a:ext cx="8520600" cy="170685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840200"/>
                <a:gridCol w="2840200"/>
                <a:gridCol w="2840200"/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Count</a:t>
                      </a:r>
                      <a:r>
                        <a:rPr lang="en-US" sz="1000" b="1" u="none" strike="noStrike" cap="none" baseline="0" dirty="0" smtClean="0">
                          <a:solidFill>
                            <a:srgbClr val="FFFFFF"/>
                          </a:solidFill>
                        </a:rPr>
                        <a:t> (DISTINCT)</a:t>
                      </a: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Completion</a:t>
                      </a:r>
                      <a:r>
                        <a:rPr lang="en-US" sz="1000" b="1" u="none" strike="noStrike" cap="none" baseline="0" dirty="0" smtClean="0">
                          <a:solidFill>
                            <a:srgbClr val="FFFFFF"/>
                          </a:solidFill>
                        </a:rPr>
                        <a:t> Rate (%)</a:t>
                      </a: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100.00%</a:t>
                      </a:r>
                    </a:p>
                  </a:txBody>
                  <a:tcPr marL="12700" marR="12700" marT="12700" marB="0" anchor="ctr"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95.00%</a:t>
                      </a:r>
                    </a:p>
                  </a:txBody>
                  <a:tcPr marL="12700" marR="12700" marT="12700" marB="0" anchor="ctr"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76.00%</a:t>
                      </a:r>
                    </a:p>
                  </a:txBody>
                  <a:tcPr marL="12700" marR="12700" marT="12700" marB="0" anchor="ctr"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r>
                        <a:rPr lang="mr-IN" sz="1200" b="0" i="0" u="none" strike="noStrike" cap="none" dirty="0" smtClean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2.20</a:t>
                      </a:r>
                      <a:r>
                        <a:rPr lang="mr-IN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%</a:t>
                      </a:r>
                    </a:p>
                  </a:txBody>
                  <a:tcPr marL="12700" marR="12700" marT="12700" marB="0" anchor="ctr"/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54.00%</a:t>
                      </a: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4764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Home Try-On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311698" y="1130225"/>
            <a:ext cx="8520599" cy="126128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i="1" dirty="0"/>
              <a:t>Let's find out whether or not users who get more pairs to try on at home will be more likely to make a purchase.</a:t>
            </a:r>
            <a:endParaRPr lang="en-US" sz="1200" dirty="0"/>
          </a:p>
          <a:p>
            <a:r>
              <a:rPr lang="en-US" sz="1200" dirty="0"/>
              <a:t>The data will be distributed across three tables:</a:t>
            </a:r>
          </a:p>
          <a:p>
            <a:r>
              <a:rPr lang="en-US" sz="1200" dirty="0"/>
              <a:t>Quiz, </a:t>
            </a:r>
            <a:r>
              <a:rPr lang="en-US" sz="1200" dirty="0" err="1"/>
              <a:t>home_try_on</a:t>
            </a:r>
            <a:r>
              <a:rPr lang="en-US" sz="1200" dirty="0"/>
              <a:t>, and purchase</a:t>
            </a:r>
          </a:p>
          <a:p>
            <a:endParaRPr lang="en-US" sz="1200" dirty="0"/>
          </a:p>
          <a:p>
            <a:r>
              <a:rPr lang="en-US" sz="1200" dirty="0"/>
              <a:t>Examine the first five rows of each table</a:t>
            </a:r>
          </a:p>
          <a:p>
            <a:r>
              <a:rPr lang="en-US" sz="1200" dirty="0"/>
              <a:t>What are the column names?</a:t>
            </a: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1881574181"/>
              </p:ext>
            </p:extLst>
          </p:nvPr>
        </p:nvGraphicFramePr>
        <p:xfrm>
          <a:off x="311697" y="2619538"/>
          <a:ext cx="8520600" cy="60957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704120"/>
                <a:gridCol w="1704120"/>
                <a:gridCol w="1704120"/>
                <a:gridCol w="1704120"/>
                <a:gridCol w="1704120"/>
              </a:tblGrid>
              <a:tr h="0">
                <a:tc gridSpan="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quiz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user_id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style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shape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color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360911"/>
              </p:ext>
            </p:extLst>
          </p:nvPr>
        </p:nvGraphicFramePr>
        <p:xfrm>
          <a:off x="311697" y="3444363"/>
          <a:ext cx="8520600" cy="60957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840200"/>
                <a:gridCol w="2840200"/>
                <a:gridCol w="2840200"/>
              </a:tblGrid>
              <a:tr h="0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err="1" smtClean="0">
                          <a:solidFill>
                            <a:srgbClr val="FFFFFF"/>
                          </a:solidFill>
                        </a:rPr>
                        <a:t>Home_try_on</a:t>
                      </a: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user_id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number_of_pairs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address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2738872"/>
              </p:ext>
            </p:extLst>
          </p:nvPr>
        </p:nvGraphicFramePr>
        <p:xfrm>
          <a:off x="311697" y="4229832"/>
          <a:ext cx="8520600" cy="60957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420100"/>
                <a:gridCol w="1420100"/>
                <a:gridCol w="1420100"/>
                <a:gridCol w="1420100"/>
                <a:gridCol w="1420100"/>
                <a:gridCol w="1420100"/>
              </a:tblGrid>
              <a:tr h="0">
                <a:tc gridSpan="6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smtClean="0">
                          <a:solidFill>
                            <a:srgbClr val="FFFFFF"/>
                          </a:solidFill>
                        </a:rPr>
                        <a:t>purchase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lang="en-US" sz="1000" b="1" u="none" strike="noStrike" cap="none" dirty="0" smtClean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user_id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product_id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style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model_name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color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price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5629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7140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Home Try-On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215733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/>
              <a:t>Each row will represent a single user from the browse table: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dirty="0"/>
              <a:t>If the user has any entries in </a:t>
            </a:r>
            <a:r>
              <a:rPr lang="en-US" sz="1200" dirty="0" err="1"/>
              <a:t>home_try_on</a:t>
            </a:r>
            <a:r>
              <a:rPr lang="en-US" sz="1200" dirty="0"/>
              <a:t>, then </a:t>
            </a:r>
            <a:r>
              <a:rPr lang="en-US" sz="1200" dirty="0" err="1"/>
              <a:t>is_home_try_on</a:t>
            </a:r>
            <a:r>
              <a:rPr lang="en-US" sz="1200" dirty="0"/>
              <a:t> will be 'True'.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dirty="0" err="1"/>
              <a:t>number_of_pairs</a:t>
            </a:r>
            <a:r>
              <a:rPr lang="en-US" sz="1200" dirty="0"/>
              <a:t> comes from </a:t>
            </a:r>
            <a:r>
              <a:rPr lang="en-US" sz="1200" dirty="0" err="1"/>
              <a:t>home_try_ontable</a:t>
            </a:r>
            <a:endParaRPr lang="en-US" sz="1200" dirty="0"/>
          </a:p>
          <a:p>
            <a:pPr marL="171450" indent="-171450">
              <a:buFont typeface="Arial" charset="0"/>
              <a:buChar char="•"/>
            </a:pPr>
            <a:r>
              <a:rPr lang="en-US" sz="1200" dirty="0"/>
              <a:t>If the user has any entries in </a:t>
            </a:r>
            <a:r>
              <a:rPr lang="en-US" sz="1200" dirty="0" err="1"/>
              <a:t>is_purchase</a:t>
            </a:r>
            <a:r>
              <a:rPr lang="en-US" sz="1200" dirty="0"/>
              <a:t>, then </a:t>
            </a:r>
            <a:r>
              <a:rPr lang="en-US" sz="1200" dirty="0" err="1"/>
              <a:t>is_purchase</a:t>
            </a:r>
            <a:r>
              <a:rPr lang="en-US" sz="1200" dirty="0"/>
              <a:t> will be 'True'.</a:t>
            </a:r>
          </a:p>
          <a:p>
            <a:r>
              <a:rPr lang="en-US" sz="1200" dirty="0"/>
              <a:t/>
            </a:r>
            <a:br>
              <a:rPr lang="en-US" sz="1200" dirty="0"/>
            </a:br>
            <a:endParaRPr lang="en-US" sz="1200" dirty="0" smtClean="0"/>
          </a:p>
          <a:p>
            <a:r>
              <a:rPr lang="en-US" sz="1200" dirty="0" smtClean="0"/>
              <a:t>Use </a:t>
            </a:r>
            <a:r>
              <a:rPr lang="en-US" sz="1200" dirty="0"/>
              <a:t>a LEFT JOIN to combine the three tables, starting with the top of the funnel (browse) and ending with the bottom of the funnel (purchase).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400" y="1201325"/>
            <a:ext cx="3283176" cy="37463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75" y="3450983"/>
            <a:ext cx="4920900" cy="144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55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</a:t>
            </a: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Actionable Insights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77974" y="1201325"/>
            <a:ext cx="8728633" cy="316845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charset="0"/>
              <a:buChar char="•"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1605</TotalTime>
  <Words>399</Words>
  <Application>Microsoft Macintosh PowerPoint</Application>
  <PresentationFormat>On-screen Show (16:9)</PresentationFormat>
  <Paragraphs>110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Courier New</vt:lpstr>
      <vt:lpstr>Dosis</vt:lpstr>
      <vt:lpstr>Roboto</vt:lpstr>
      <vt:lpstr>Roboto Black</vt:lpstr>
      <vt:lpstr>Roboto Thin</vt:lpstr>
      <vt:lpstr>Arial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Chelsie Petras</cp:lastModifiedBy>
  <cp:revision>17</cp:revision>
  <dcterms:modified xsi:type="dcterms:W3CDTF">2018-10-31T14:30:38Z</dcterms:modified>
</cp:coreProperties>
</file>